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5" r:id="rId3"/>
    <p:sldId id="258" r:id="rId4"/>
    <p:sldId id="264" r:id="rId5"/>
    <p:sldId id="259" r:id="rId6"/>
    <p:sldId id="266" r:id="rId7"/>
    <p:sldId id="260" r:id="rId8"/>
    <p:sldId id="267" r:id="rId9"/>
    <p:sldId id="261" r:id="rId10"/>
    <p:sldId id="268" r:id="rId11"/>
    <p:sldId id="262" r:id="rId12"/>
    <p:sldId id="269" r:id="rId13"/>
    <p:sldId id="263" r:id="rId14"/>
    <p:sldId id="270" r:id="rId15"/>
    <p:sldId id="271" r:id="rId16"/>
    <p:sldId id="272"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2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037C78B5-511E-49EC-8FFF-F35D1A250E26}" type="datetimeFigureOut">
              <a:rPr lang="sv-SE" smtClean="0"/>
              <a:t>2019-05-25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3045925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037C78B5-511E-49EC-8FFF-F35D1A250E26}" type="datetimeFigureOut">
              <a:rPr lang="sv-SE" smtClean="0"/>
              <a:t>2019-05-25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2730214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037C78B5-511E-49EC-8FFF-F35D1A250E26}" type="datetimeFigureOut">
              <a:rPr lang="sv-SE" smtClean="0"/>
              <a:t>2019-05-25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256030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037C78B5-511E-49EC-8FFF-F35D1A250E26}" type="datetimeFigureOut">
              <a:rPr lang="sv-SE" smtClean="0"/>
              <a:t>2019-05-25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54390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a:t>Klicka här för att ändra mall för rubrikformat</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037C78B5-511E-49EC-8FFF-F35D1A250E26}" type="datetimeFigureOut">
              <a:rPr lang="sv-SE" smtClean="0"/>
              <a:t>2019-05-25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1149469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037C78B5-511E-49EC-8FFF-F35D1A250E26}" type="datetimeFigureOut">
              <a:rPr lang="sv-SE" smtClean="0"/>
              <a:t>2019-05-25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2862522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29842" y="2505075"/>
            <a:ext cx="386834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4629150" y="2505075"/>
            <a:ext cx="3887391"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037C78B5-511E-49EC-8FFF-F35D1A250E26}" type="datetimeFigureOut">
              <a:rPr lang="sv-SE" smtClean="0"/>
              <a:t>2019-05-25</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1209724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037C78B5-511E-49EC-8FFF-F35D1A250E26}" type="datetimeFigureOut">
              <a:rPr lang="sv-SE" smtClean="0"/>
              <a:t>2019-05-25</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3999809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C78B5-511E-49EC-8FFF-F35D1A250E26}" type="datetimeFigureOut">
              <a:rPr lang="sv-SE" smtClean="0"/>
              <a:t>2019-05-25</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2745322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mall för rubrikformat</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037C78B5-511E-49EC-8FFF-F35D1A250E26}" type="datetimeFigureOut">
              <a:rPr lang="sv-SE" smtClean="0"/>
              <a:t>2019-05-25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3619669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037C78B5-511E-49EC-8FFF-F35D1A250E26}" type="datetimeFigureOut">
              <a:rPr lang="sv-SE" smtClean="0"/>
              <a:t>2019-05-25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A17F5B15-ADBA-4D8E-BA57-4D3E347ECD4A}" type="slidenum">
              <a:rPr lang="sv-SE" smtClean="0"/>
              <a:t>‹#›</a:t>
            </a:fld>
            <a:endParaRPr lang="sv-SE"/>
          </a:p>
        </p:txBody>
      </p:sp>
    </p:spTree>
    <p:extLst>
      <p:ext uri="{BB962C8B-B14F-4D97-AF65-F5344CB8AC3E}">
        <p14:creationId xmlns:p14="http://schemas.microsoft.com/office/powerpoint/2010/main" val="1920392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C78B5-511E-49EC-8FFF-F35D1A250E26}" type="datetimeFigureOut">
              <a:rPr lang="sv-SE" smtClean="0"/>
              <a:t>2019-05-25</a:t>
            </a:fld>
            <a:endParaRPr lang="sv-S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F5B15-ADBA-4D8E-BA57-4D3E347ECD4A}" type="slidenum">
              <a:rPr lang="sv-SE" smtClean="0"/>
              <a:t>‹#›</a:t>
            </a:fld>
            <a:endParaRPr lang="sv-SE"/>
          </a:p>
        </p:txBody>
      </p:sp>
    </p:spTree>
    <p:extLst>
      <p:ext uri="{BB962C8B-B14F-4D97-AF65-F5344CB8AC3E}">
        <p14:creationId xmlns:p14="http://schemas.microsoft.com/office/powerpoint/2010/main" val="1087379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04E92DA-8B56-4EE3-84CF-6DD6289A4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110" y="0"/>
            <a:ext cx="6305780" cy="6858000"/>
          </a:xfrm>
          <a:prstGeom prst="rect">
            <a:avLst/>
          </a:prstGeom>
        </p:spPr>
      </p:pic>
    </p:spTree>
    <p:extLst>
      <p:ext uri="{BB962C8B-B14F-4D97-AF65-F5344CB8AC3E}">
        <p14:creationId xmlns:p14="http://schemas.microsoft.com/office/powerpoint/2010/main" val="3404091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52E26A4-73FC-4F3C-86D1-A04213EB7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643" y="0"/>
            <a:ext cx="6710714" cy="6858000"/>
          </a:xfrm>
          <a:prstGeom prst="rect">
            <a:avLst/>
          </a:prstGeom>
        </p:spPr>
      </p:pic>
      <p:sp>
        <p:nvSpPr>
          <p:cNvPr id="4" name="Rektangel 3">
            <a:extLst>
              <a:ext uri="{FF2B5EF4-FFF2-40B4-BE49-F238E27FC236}">
                <a16:creationId xmlns:a16="http://schemas.microsoft.com/office/drawing/2014/main" id="{9548BB91-AA41-4DC8-9519-C6CFB14F0111}"/>
              </a:ext>
            </a:extLst>
          </p:cNvPr>
          <p:cNvSpPr/>
          <p:nvPr/>
        </p:nvSpPr>
        <p:spPr>
          <a:xfrm>
            <a:off x="638175" y="124510"/>
            <a:ext cx="8191500" cy="2308324"/>
          </a:xfrm>
          <a:prstGeom prst="rect">
            <a:avLst/>
          </a:prstGeom>
          <a:solidFill>
            <a:srgbClr val="FFFF00"/>
          </a:solidFill>
        </p:spPr>
        <p:txBody>
          <a:bodyPr wrap="square">
            <a:spAutoFit/>
          </a:bodyPr>
          <a:lstStyle/>
          <a:p>
            <a:r>
              <a:rPr lang="sv-SE" sz="2400" dirty="0"/>
              <a:t>Den här spännande och fantastiska omställningen måste ske rättvist. Det slår även Parisavtalet fast: de rika länderna måste gå före och även bidra till de fattigare ländernas utveckling. Det gäller inte minst i Sverige. Svenskens genomsnittliga utsläpp handlar om cirka 10 ton/år och vi ska ner till 0. Även inom länderna är det dom rika som släpper ut mest:</a:t>
            </a:r>
          </a:p>
        </p:txBody>
      </p:sp>
    </p:spTree>
    <p:extLst>
      <p:ext uri="{BB962C8B-B14F-4D97-AF65-F5344CB8AC3E}">
        <p14:creationId xmlns:p14="http://schemas.microsoft.com/office/powerpoint/2010/main" val="733736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2EE1CDD-8EF8-4F8D-B774-D86AF21FE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56" y="0"/>
            <a:ext cx="7556288" cy="6858000"/>
          </a:xfrm>
          <a:prstGeom prst="rect">
            <a:avLst/>
          </a:prstGeom>
        </p:spPr>
      </p:pic>
    </p:spTree>
    <p:extLst>
      <p:ext uri="{BB962C8B-B14F-4D97-AF65-F5344CB8AC3E}">
        <p14:creationId xmlns:p14="http://schemas.microsoft.com/office/powerpoint/2010/main" val="920666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2EE1CDD-8EF8-4F8D-B774-D86AF21FE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856" y="0"/>
            <a:ext cx="7556288" cy="6858000"/>
          </a:xfrm>
          <a:prstGeom prst="rect">
            <a:avLst/>
          </a:prstGeom>
        </p:spPr>
      </p:pic>
      <p:sp>
        <p:nvSpPr>
          <p:cNvPr id="4" name="Rektangel 3">
            <a:extLst>
              <a:ext uri="{FF2B5EF4-FFF2-40B4-BE49-F238E27FC236}">
                <a16:creationId xmlns:a16="http://schemas.microsoft.com/office/drawing/2014/main" id="{A3F9BAA2-4D14-405D-8800-755EC5214C68}"/>
              </a:ext>
            </a:extLst>
          </p:cNvPr>
          <p:cNvSpPr/>
          <p:nvPr/>
        </p:nvSpPr>
        <p:spPr>
          <a:xfrm>
            <a:off x="638175" y="124510"/>
            <a:ext cx="8191500" cy="3416320"/>
          </a:xfrm>
          <a:prstGeom prst="rect">
            <a:avLst/>
          </a:prstGeom>
          <a:solidFill>
            <a:srgbClr val="FFFF00"/>
          </a:solidFill>
        </p:spPr>
        <p:txBody>
          <a:bodyPr wrap="square">
            <a:spAutoFit/>
          </a:bodyPr>
          <a:lstStyle/>
          <a:p>
            <a:r>
              <a:rPr lang="sv-SE" sz="2400" dirty="0"/>
              <a:t>Det är inte på förhandlingsmöten i New York eller Paris som koldioxidutsläppen stoppas. Inte heller i Stockholm där Sveriges riksdag sammanträder. Där kan lagar beslutas och riktlinjer dras upp. Men det är alltid </a:t>
            </a:r>
            <a:r>
              <a:rPr lang="sv-SE" sz="2400" u="sng" dirty="0"/>
              <a:t>lokalt</a:t>
            </a:r>
            <a:r>
              <a:rPr lang="sv-SE" sz="2400" dirty="0"/>
              <a:t> som arbetet måste utföras: ute i kommunerna, i företagen, i de enskilda hushållen.</a:t>
            </a:r>
            <a:br>
              <a:rPr lang="sv-SE" sz="2400" dirty="0"/>
            </a:br>
            <a:r>
              <a:rPr lang="sv-SE" sz="2400" dirty="0"/>
              <a:t>Hjo kommun har inte förnyat sin energiplan från 2007 – trots att det är lag på att ha en aktuell plan. Nu är det alltså hög tid! Och det gäller att det blir en praktisk handlingsplan. Med årliga kol-budgetar och mycket verkstad istället för fluffiga mål i framtiden.</a:t>
            </a:r>
          </a:p>
        </p:txBody>
      </p:sp>
    </p:spTree>
    <p:extLst>
      <p:ext uri="{BB962C8B-B14F-4D97-AF65-F5344CB8AC3E}">
        <p14:creationId xmlns:p14="http://schemas.microsoft.com/office/powerpoint/2010/main" val="13742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BD8E930-FD7D-4172-856B-74A08AB06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825" y="0"/>
            <a:ext cx="6988350" cy="6858000"/>
          </a:xfrm>
          <a:prstGeom prst="rect">
            <a:avLst/>
          </a:prstGeom>
        </p:spPr>
      </p:pic>
    </p:spTree>
    <p:extLst>
      <p:ext uri="{BB962C8B-B14F-4D97-AF65-F5344CB8AC3E}">
        <p14:creationId xmlns:p14="http://schemas.microsoft.com/office/powerpoint/2010/main" val="3512668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BD8E930-FD7D-4172-856B-74A08AB06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825" y="0"/>
            <a:ext cx="6988350" cy="6858000"/>
          </a:xfrm>
          <a:prstGeom prst="rect">
            <a:avLst/>
          </a:prstGeom>
        </p:spPr>
      </p:pic>
      <p:sp>
        <p:nvSpPr>
          <p:cNvPr id="4" name="Rektangel 3">
            <a:extLst>
              <a:ext uri="{FF2B5EF4-FFF2-40B4-BE49-F238E27FC236}">
                <a16:creationId xmlns:a16="http://schemas.microsoft.com/office/drawing/2014/main" id="{68E9F9F1-A105-4824-B0A6-E439D7449F7F}"/>
              </a:ext>
            </a:extLst>
          </p:cNvPr>
          <p:cNvSpPr/>
          <p:nvPr/>
        </p:nvSpPr>
        <p:spPr>
          <a:xfrm>
            <a:off x="638175" y="124510"/>
            <a:ext cx="8191500" cy="3785652"/>
          </a:xfrm>
          <a:prstGeom prst="rect">
            <a:avLst/>
          </a:prstGeom>
          <a:solidFill>
            <a:srgbClr val="FFFF00"/>
          </a:solidFill>
        </p:spPr>
        <p:txBody>
          <a:bodyPr wrap="square">
            <a:spAutoFit/>
          </a:bodyPr>
          <a:lstStyle/>
          <a:p>
            <a:r>
              <a:rPr lang="sv-SE" sz="2400" dirty="0"/>
              <a:t>Ett första beslut måste tas redan nu innan sommaren. Den nya skolan måste byggas klimatsmart. Inte bara ta det på kort sikt billigaste förslaget, utan se det som är ekonomiskt på lång sikt. Istället för betong, stål och plast ska istället trä användas i så stor utsträckning som möjligt. Då lagras koldioxid i konstruktionen i hundra år. Skolan måste också byggas energieffektivt, välisolerad med solceller på alla lämpliga ytor. Så kan skolan bli nettoleverantör av energi. Det sänker driftkostnaderna och gör att en Trä- och Solskola också blir ekonomiskt bäst för skattebetalarna.</a:t>
            </a:r>
          </a:p>
        </p:txBody>
      </p:sp>
    </p:spTree>
    <p:extLst>
      <p:ext uri="{BB962C8B-B14F-4D97-AF65-F5344CB8AC3E}">
        <p14:creationId xmlns:p14="http://schemas.microsoft.com/office/powerpoint/2010/main" val="2619672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29478E2-C193-4E62-93C7-7F2ABB782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 y="739775"/>
            <a:ext cx="7600950" cy="5378450"/>
          </a:xfrm>
          <a:prstGeom prst="rect">
            <a:avLst/>
          </a:prstGeom>
        </p:spPr>
      </p:pic>
    </p:spTree>
    <p:extLst>
      <p:ext uri="{BB962C8B-B14F-4D97-AF65-F5344CB8AC3E}">
        <p14:creationId xmlns:p14="http://schemas.microsoft.com/office/powerpoint/2010/main" val="15461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29478E2-C193-4E62-93C7-7F2ABB782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25" y="739775"/>
            <a:ext cx="7600950" cy="5378450"/>
          </a:xfrm>
          <a:prstGeom prst="rect">
            <a:avLst/>
          </a:prstGeom>
        </p:spPr>
      </p:pic>
      <p:sp>
        <p:nvSpPr>
          <p:cNvPr id="4" name="Rektangel 3">
            <a:extLst>
              <a:ext uri="{FF2B5EF4-FFF2-40B4-BE49-F238E27FC236}">
                <a16:creationId xmlns:a16="http://schemas.microsoft.com/office/drawing/2014/main" id="{D8147CE5-C1C3-4937-9EDC-E11863649CB4}"/>
              </a:ext>
            </a:extLst>
          </p:cNvPr>
          <p:cNvSpPr/>
          <p:nvPr/>
        </p:nvSpPr>
        <p:spPr>
          <a:xfrm rot="20188083">
            <a:off x="466002" y="1434214"/>
            <a:ext cx="7826042" cy="3631763"/>
          </a:xfrm>
          <a:prstGeom prst="rect">
            <a:avLst/>
          </a:prstGeom>
          <a:solidFill>
            <a:srgbClr val="FFFF00"/>
          </a:solidFill>
        </p:spPr>
        <p:txBody>
          <a:bodyPr wrap="square">
            <a:spAutoFit/>
          </a:bodyPr>
          <a:lstStyle/>
          <a:p>
            <a:pPr algn="ctr"/>
            <a:r>
              <a:rPr lang="sv-SE" sz="11500" b="1" dirty="0">
                <a:latin typeface="Lucida Handwriting" panose="03010101010101010101" pitchFamily="66" charset="0"/>
              </a:rPr>
              <a:t>Tack för ordet!</a:t>
            </a:r>
          </a:p>
        </p:txBody>
      </p:sp>
    </p:spTree>
    <p:extLst>
      <p:ext uri="{BB962C8B-B14F-4D97-AF65-F5344CB8AC3E}">
        <p14:creationId xmlns:p14="http://schemas.microsoft.com/office/powerpoint/2010/main" val="6452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04E92DA-8B56-4EE3-84CF-6DD6289A4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110" y="0"/>
            <a:ext cx="6305780" cy="6858000"/>
          </a:xfrm>
          <a:prstGeom prst="rect">
            <a:avLst/>
          </a:prstGeom>
        </p:spPr>
      </p:pic>
      <p:sp>
        <p:nvSpPr>
          <p:cNvPr id="4" name="textruta 3">
            <a:extLst>
              <a:ext uri="{FF2B5EF4-FFF2-40B4-BE49-F238E27FC236}">
                <a16:creationId xmlns:a16="http://schemas.microsoft.com/office/drawing/2014/main" id="{19425F92-10BE-444B-A736-E37456B92A3D}"/>
              </a:ext>
            </a:extLst>
          </p:cNvPr>
          <p:cNvSpPr txBox="1"/>
          <p:nvPr/>
        </p:nvSpPr>
        <p:spPr>
          <a:xfrm>
            <a:off x="1781175" y="723900"/>
            <a:ext cx="5602239" cy="830997"/>
          </a:xfrm>
          <a:prstGeom prst="rect">
            <a:avLst/>
          </a:prstGeom>
          <a:solidFill>
            <a:srgbClr val="FFFF00"/>
          </a:solidFill>
        </p:spPr>
        <p:txBody>
          <a:bodyPr wrap="none" rtlCol="0">
            <a:spAutoFit/>
          </a:bodyPr>
          <a:lstStyle/>
          <a:p>
            <a:r>
              <a:rPr lang="sv-SE" sz="2400" dirty="0"/>
              <a:t>Den världsomspännande ungdomsrörelsen</a:t>
            </a:r>
          </a:p>
          <a:p>
            <a:r>
              <a:rPr lang="sv-SE" sz="2400" dirty="0" err="1"/>
              <a:t>Fridays</a:t>
            </a:r>
            <a:r>
              <a:rPr lang="sv-SE" sz="2400" dirty="0"/>
              <a:t> For </a:t>
            </a:r>
            <a:r>
              <a:rPr lang="sv-SE" sz="2400" dirty="0" err="1"/>
              <a:t>Future</a:t>
            </a:r>
            <a:r>
              <a:rPr lang="sv-SE" sz="2400" dirty="0"/>
              <a:t> har ett antal tydliga krav:</a:t>
            </a:r>
          </a:p>
        </p:txBody>
      </p:sp>
    </p:spTree>
    <p:extLst>
      <p:ext uri="{BB962C8B-B14F-4D97-AF65-F5344CB8AC3E}">
        <p14:creationId xmlns:p14="http://schemas.microsoft.com/office/powerpoint/2010/main" val="174539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C49D916-8581-49A1-A341-F0C1C4335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5" y="0"/>
            <a:ext cx="5429250" cy="6858000"/>
          </a:xfrm>
          <a:prstGeom prst="rect">
            <a:avLst/>
          </a:prstGeom>
        </p:spPr>
      </p:pic>
    </p:spTree>
    <p:extLst>
      <p:ext uri="{BB962C8B-B14F-4D97-AF65-F5344CB8AC3E}">
        <p14:creationId xmlns:p14="http://schemas.microsoft.com/office/powerpoint/2010/main" val="167233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C49D916-8581-49A1-A341-F0C1C4335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5" y="0"/>
            <a:ext cx="5429250" cy="6858000"/>
          </a:xfrm>
          <a:prstGeom prst="rect">
            <a:avLst/>
          </a:prstGeom>
        </p:spPr>
      </p:pic>
      <p:sp>
        <p:nvSpPr>
          <p:cNvPr id="4" name="Rektangel 3">
            <a:extLst>
              <a:ext uri="{FF2B5EF4-FFF2-40B4-BE49-F238E27FC236}">
                <a16:creationId xmlns:a16="http://schemas.microsoft.com/office/drawing/2014/main" id="{3CF198BA-5AB8-48BC-9A0B-6BD0DE4982D4}"/>
              </a:ext>
            </a:extLst>
          </p:cNvPr>
          <p:cNvSpPr/>
          <p:nvPr/>
        </p:nvSpPr>
        <p:spPr>
          <a:xfrm>
            <a:off x="638175" y="124510"/>
            <a:ext cx="8191500" cy="2308324"/>
          </a:xfrm>
          <a:prstGeom prst="rect">
            <a:avLst/>
          </a:prstGeom>
          <a:solidFill>
            <a:srgbClr val="FFFF00"/>
          </a:solidFill>
        </p:spPr>
        <p:txBody>
          <a:bodyPr wrap="square">
            <a:spAutoFit/>
          </a:bodyPr>
          <a:lstStyle/>
          <a:p>
            <a:r>
              <a:rPr lang="sv-SE" sz="2400" dirty="0"/>
              <a:t>Den pågående klimatkrisen beror i första hand på att vi bränner kol, olja och fossilgas. ”Den stora </a:t>
            </a:r>
            <a:r>
              <a:rPr lang="sv-SE" sz="2400" dirty="0" err="1"/>
              <a:t>accellerationen</a:t>
            </a:r>
            <a:r>
              <a:rPr lang="sv-SE" sz="2400" dirty="0"/>
              <a:t>” startade på 50-talet. Vi borde ha stannat vid 350 ppm koldioxid i atmosfären för att inte klimatet ska börja skena. Nu har vi nått 415 ppm. Högsta nivån på 3 miljoner år. Mänskligheten har aldrig upplevt något liknande!</a:t>
            </a:r>
          </a:p>
        </p:txBody>
      </p:sp>
      <p:sp>
        <p:nvSpPr>
          <p:cNvPr id="2" name="textruta 1">
            <a:extLst>
              <a:ext uri="{FF2B5EF4-FFF2-40B4-BE49-F238E27FC236}">
                <a16:creationId xmlns:a16="http://schemas.microsoft.com/office/drawing/2014/main" id="{A0A5B44F-AE29-41F5-8651-212AE1DB399C}"/>
              </a:ext>
            </a:extLst>
          </p:cNvPr>
          <p:cNvSpPr txBox="1"/>
          <p:nvPr/>
        </p:nvSpPr>
        <p:spPr>
          <a:xfrm rot="19452649">
            <a:off x="5019675" y="4514850"/>
            <a:ext cx="1946495" cy="461665"/>
          </a:xfrm>
          <a:prstGeom prst="rect">
            <a:avLst/>
          </a:prstGeom>
          <a:solidFill>
            <a:srgbClr val="FFFF00"/>
          </a:solidFill>
        </p:spPr>
        <p:txBody>
          <a:bodyPr wrap="none" rtlCol="0">
            <a:spAutoFit/>
          </a:bodyPr>
          <a:lstStyle/>
          <a:p>
            <a:r>
              <a:rPr lang="sv-SE" sz="2400" dirty="0" err="1"/>
              <a:t>Keelingkurvan</a:t>
            </a:r>
            <a:endParaRPr lang="sv-SE" dirty="0"/>
          </a:p>
        </p:txBody>
      </p:sp>
    </p:spTree>
    <p:extLst>
      <p:ext uri="{BB962C8B-B14F-4D97-AF65-F5344CB8AC3E}">
        <p14:creationId xmlns:p14="http://schemas.microsoft.com/office/powerpoint/2010/main" val="2476176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09EF82E-7AA7-4A3D-AA04-50660C58E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666" y="0"/>
            <a:ext cx="5824668" cy="6858000"/>
          </a:xfrm>
          <a:prstGeom prst="rect">
            <a:avLst/>
          </a:prstGeom>
        </p:spPr>
      </p:pic>
    </p:spTree>
    <p:extLst>
      <p:ext uri="{BB962C8B-B14F-4D97-AF65-F5344CB8AC3E}">
        <p14:creationId xmlns:p14="http://schemas.microsoft.com/office/powerpoint/2010/main" val="101547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09EF82E-7AA7-4A3D-AA04-50660C58E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666" y="0"/>
            <a:ext cx="5824668" cy="6858000"/>
          </a:xfrm>
          <a:prstGeom prst="rect">
            <a:avLst/>
          </a:prstGeom>
        </p:spPr>
      </p:pic>
      <p:sp>
        <p:nvSpPr>
          <p:cNvPr id="4" name="Rektangel 3">
            <a:extLst>
              <a:ext uri="{FF2B5EF4-FFF2-40B4-BE49-F238E27FC236}">
                <a16:creationId xmlns:a16="http://schemas.microsoft.com/office/drawing/2014/main" id="{3A7959FC-1A9A-4E1B-ABB1-6CAE97E94ECD}"/>
              </a:ext>
            </a:extLst>
          </p:cNvPr>
          <p:cNvSpPr/>
          <p:nvPr/>
        </p:nvSpPr>
        <p:spPr>
          <a:xfrm>
            <a:off x="638175" y="124510"/>
            <a:ext cx="8191500" cy="2677656"/>
          </a:xfrm>
          <a:prstGeom prst="rect">
            <a:avLst/>
          </a:prstGeom>
          <a:solidFill>
            <a:srgbClr val="FFFF00"/>
          </a:solidFill>
        </p:spPr>
        <p:txBody>
          <a:bodyPr wrap="square">
            <a:spAutoFit/>
          </a:bodyPr>
          <a:lstStyle/>
          <a:p>
            <a:r>
              <a:rPr lang="sv-SE" sz="2400" dirty="0"/>
              <a:t>Vi har så att säga kört fotosyntesen* baklänges. Under årmiljoner skapades vår atmosfär genom att växter och smådjur lagrade ner koldioxid under jordskorpan och skapade syre som gjorde luften andningsbar för oss. Som ”tack” har vi nu under en mansålder vräkt ut stora delar av detta kol-lager i atmosfären! Vilket kommer att skapa klimatkollaps och artutrotning om vi inte hejdar oss.</a:t>
            </a:r>
          </a:p>
        </p:txBody>
      </p:sp>
      <p:sp>
        <p:nvSpPr>
          <p:cNvPr id="5" name="Rektangel 4">
            <a:extLst>
              <a:ext uri="{FF2B5EF4-FFF2-40B4-BE49-F238E27FC236}">
                <a16:creationId xmlns:a16="http://schemas.microsoft.com/office/drawing/2014/main" id="{66346AD4-4840-4C62-88AF-83F0484ECE1E}"/>
              </a:ext>
            </a:extLst>
          </p:cNvPr>
          <p:cNvSpPr/>
          <p:nvPr/>
        </p:nvSpPr>
        <p:spPr>
          <a:xfrm>
            <a:off x="2028825" y="6396335"/>
            <a:ext cx="7105650" cy="461665"/>
          </a:xfrm>
          <a:prstGeom prst="rect">
            <a:avLst/>
          </a:prstGeom>
          <a:solidFill>
            <a:srgbClr val="00B0F0"/>
          </a:solidFill>
        </p:spPr>
        <p:txBody>
          <a:bodyPr wrap="square">
            <a:spAutoFit/>
          </a:bodyPr>
          <a:lstStyle/>
          <a:p>
            <a:r>
              <a:rPr lang="sv-SE" sz="2400" b="1" dirty="0">
                <a:solidFill>
                  <a:schemeClr val="bg1"/>
                </a:solidFill>
              </a:rPr>
              <a:t>* https://www.youtube.com/watch?v=Vxd1Q0czQzc</a:t>
            </a:r>
          </a:p>
        </p:txBody>
      </p:sp>
    </p:spTree>
    <p:extLst>
      <p:ext uri="{BB962C8B-B14F-4D97-AF65-F5344CB8AC3E}">
        <p14:creationId xmlns:p14="http://schemas.microsoft.com/office/powerpoint/2010/main" val="883449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493BC60-5539-45F5-ACB1-21F8C8655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085" y="0"/>
            <a:ext cx="6801829" cy="6858000"/>
          </a:xfrm>
          <a:prstGeom prst="rect">
            <a:avLst/>
          </a:prstGeom>
        </p:spPr>
      </p:pic>
    </p:spTree>
    <p:extLst>
      <p:ext uri="{BB962C8B-B14F-4D97-AF65-F5344CB8AC3E}">
        <p14:creationId xmlns:p14="http://schemas.microsoft.com/office/powerpoint/2010/main" val="1567183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493BC60-5539-45F5-ACB1-21F8C8655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085" y="0"/>
            <a:ext cx="6801829" cy="6858000"/>
          </a:xfrm>
          <a:prstGeom prst="rect">
            <a:avLst/>
          </a:prstGeom>
        </p:spPr>
      </p:pic>
      <p:sp>
        <p:nvSpPr>
          <p:cNvPr id="4" name="Rektangel 3">
            <a:extLst>
              <a:ext uri="{FF2B5EF4-FFF2-40B4-BE49-F238E27FC236}">
                <a16:creationId xmlns:a16="http://schemas.microsoft.com/office/drawing/2014/main" id="{5566F82F-4707-474D-A800-2A599067A6C5}"/>
              </a:ext>
            </a:extLst>
          </p:cNvPr>
          <p:cNvSpPr/>
          <p:nvPr/>
        </p:nvSpPr>
        <p:spPr>
          <a:xfrm>
            <a:off x="638175" y="124510"/>
            <a:ext cx="8191500" cy="3416320"/>
          </a:xfrm>
          <a:prstGeom prst="rect">
            <a:avLst/>
          </a:prstGeom>
          <a:solidFill>
            <a:srgbClr val="FFFF00"/>
          </a:solidFill>
        </p:spPr>
        <p:txBody>
          <a:bodyPr wrap="square">
            <a:spAutoFit/>
          </a:bodyPr>
          <a:lstStyle/>
          <a:p>
            <a:r>
              <a:rPr lang="sv-SE" sz="2400" dirty="0"/>
              <a:t>På grund av att vi inte reagerat tidigare måste nu omställningen göras snabbt och radikalt. Redan 1992 vid FN:s Riokonferens fanns den vetenskapliga grunden för att fasa ut all fossil energi. Hade vi börjat då hade det varit enklare. Förutom att helt stoppa utsläppen måste vi nu hitta metoder att plocka ut kol ur atmosfären och binda den tillbaka under jord. Så kallade negativa utsläpp. I en omfattning som motsvarar dubbelt så mycket koldioxid som hela världens träd och jord idag bidrar med i kolsänka.</a:t>
            </a:r>
          </a:p>
        </p:txBody>
      </p:sp>
    </p:spTree>
    <p:extLst>
      <p:ext uri="{BB962C8B-B14F-4D97-AF65-F5344CB8AC3E}">
        <p14:creationId xmlns:p14="http://schemas.microsoft.com/office/powerpoint/2010/main" val="2838473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52E26A4-73FC-4F3C-86D1-A04213EB7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643" y="0"/>
            <a:ext cx="6710714" cy="6858000"/>
          </a:xfrm>
          <a:prstGeom prst="rect">
            <a:avLst/>
          </a:prstGeom>
        </p:spPr>
      </p:pic>
    </p:spTree>
    <p:extLst>
      <p:ext uri="{BB962C8B-B14F-4D97-AF65-F5344CB8AC3E}">
        <p14:creationId xmlns:p14="http://schemas.microsoft.com/office/powerpoint/2010/main" val="1065999273"/>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TotalTime>
  <Words>468</Words>
  <Application>Microsoft Office PowerPoint</Application>
  <PresentationFormat>Bildspel på skärmen (4:3)</PresentationFormat>
  <Paragraphs>11</Paragraphs>
  <Slides>16</Slides>
  <Notes>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16</vt:i4>
      </vt:variant>
    </vt:vector>
  </HeadingPairs>
  <TitlesOfParts>
    <vt:vector size="21" baseType="lpstr">
      <vt:lpstr>Arial</vt:lpstr>
      <vt:lpstr>Calibri</vt:lpstr>
      <vt:lpstr>Calibri Light</vt:lpstr>
      <vt:lpstr>Lucida Handwriting</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Chris Haagman</dc:creator>
  <cp:lastModifiedBy>Chris Haagman</cp:lastModifiedBy>
  <cp:revision>14</cp:revision>
  <dcterms:created xsi:type="dcterms:W3CDTF">2019-05-25T13:21:55Z</dcterms:created>
  <dcterms:modified xsi:type="dcterms:W3CDTF">2019-05-25T15:27:03Z</dcterms:modified>
</cp:coreProperties>
</file>